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63" r:id="rId3"/>
    <p:sldId id="257" r:id="rId4"/>
    <p:sldId id="258" r:id="rId5"/>
    <p:sldId id="259" r:id="rId6"/>
    <p:sldId id="273" r:id="rId7"/>
    <p:sldId id="286" r:id="rId8"/>
    <p:sldId id="275" r:id="rId9"/>
    <p:sldId id="281" r:id="rId10"/>
    <p:sldId id="282" r:id="rId11"/>
    <p:sldId id="283" r:id="rId12"/>
    <p:sldId id="284" r:id="rId13"/>
    <p:sldId id="285" r:id="rId14"/>
    <p:sldId id="287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44" autoAdjust="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89301-CCB1-496D-8B7D-CBFB2F06C4C5}" type="datetimeFigureOut">
              <a:rPr lang="es-MX" smtClean="0"/>
              <a:t>23/03/2014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98375-974A-4042-B211-FE3EB0BB97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56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98375-974A-4042-B211-FE3EB0BB977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55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derecho.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positiva.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Ma. Del Carmen Ramos Castañon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1" y="2996952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La colectividad al tener en cuenta la posible predisposición hacia le delito en determinados sujetos debe tomar las medidas necesarias para prevenirlo y, en un momento determinado, defenderse.</a:t>
            </a:r>
            <a:endParaRPr lang="es-ES" dirty="0" smtClean="0">
              <a:latin typeface="Arial"/>
              <a:cs typeface="Arial"/>
            </a:endParaRP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Responsabilidad social: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cxnSp>
        <p:nvCxnSpPr>
          <p:cNvPr id="18" name="17 Conector angular"/>
          <p:cNvCxnSpPr/>
          <p:nvPr/>
        </p:nvCxnSpPr>
        <p:spPr>
          <a:xfrm rot="16200000" flipH="1">
            <a:off x="1763688" y="2564904"/>
            <a:ext cx="1008112" cy="720080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5490563" y="1776567"/>
            <a:ext cx="31683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La persona que comete el delito ( el delincuente ) es el objeto de estudio</a:t>
            </a:r>
            <a:endParaRPr lang="es-ES" dirty="0" smtClean="0">
              <a:latin typeface="Arial"/>
              <a:cs typeface="Arial"/>
            </a:endParaRP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-108520" y="1066383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latin typeface="Cooper Black"/>
                <a:cs typeface="Cooper Black"/>
              </a:rPr>
              <a:t>El delincuente, punto central: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sp>
        <p:nvSpPr>
          <p:cNvPr id="5" name="Rectángulo 2"/>
          <p:cNvSpPr/>
          <p:nvPr/>
        </p:nvSpPr>
        <p:spPr>
          <a:xfrm>
            <a:off x="431032" y="2772901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s-ES" sz="4000" dirty="0" smtClean="0">
              <a:latin typeface="Cooper Black"/>
              <a:cs typeface="Cooper Black"/>
            </a:endParaRPr>
          </a:p>
          <a:p>
            <a:pPr algn="r"/>
            <a:r>
              <a:rPr lang="es-ES" sz="4000" dirty="0" smtClean="0">
                <a:latin typeface="Cooper Black"/>
                <a:cs typeface="Cooper Black"/>
              </a:rPr>
              <a:t>El método empleado: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sp>
        <p:nvSpPr>
          <p:cNvPr id="9" name="Rectángulo 3"/>
          <p:cNvSpPr/>
          <p:nvPr/>
        </p:nvSpPr>
        <p:spPr>
          <a:xfrm>
            <a:off x="683568" y="4221088"/>
            <a:ext cx="42479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Inductivo: que va de lo particular a lo general, a partir de estudios a cerca de un delincuente concreto llegaron a conclusiones y desarrollaron hipótesis, con lo que postularon tesis relacionadas con el comportamiento criminal </a:t>
            </a:r>
            <a:endParaRPr lang="es-ES" dirty="0" smtClean="0">
              <a:latin typeface="Arial"/>
              <a:cs typeface="Arial"/>
            </a:endParaRPr>
          </a:p>
        </p:txBody>
      </p:sp>
      <p:cxnSp>
        <p:nvCxnSpPr>
          <p:cNvPr id="10" name="9 Conector angular"/>
          <p:cNvCxnSpPr/>
          <p:nvPr/>
        </p:nvCxnSpPr>
        <p:spPr>
          <a:xfrm>
            <a:off x="3936343" y="1791178"/>
            <a:ext cx="1415329" cy="701977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rot="10800000" flipV="1">
            <a:off x="5351672" y="4077403"/>
            <a:ext cx="1459762" cy="981480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4860032" y="1886448"/>
            <a:ext cx="35283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Se asegura que la pena ha de ser proporcional al estado peligroso, independientemente del tipo y la gravedad del delito.</a:t>
            </a:r>
            <a:endParaRPr lang="es-ES" dirty="0" smtClean="0">
              <a:latin typeface="Arial"/>
              <a:cs typeface="Arial"/>
            </a:endParaRP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185621" y="1058243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Pena proporcional al estado peligroso:</a:t>
            </a:r>
            <a:endParaRPr lang="es-ES" sz="4000" dirty="0" smtClean="0">
              <a:latin typeface="Cooper Black"/>
              <a:cs typeface="Cooper Black"/>
            </a:endParaRPr>
          </a:p>
        </p:txBody>
      </p:sp>
      <p:sp>
        <p:nvSpPr>
          <p:cNvPr id="5" name="Rectángulo 2"/>
          <p:cNvSpPr/>
          <p:nvPr/>
        </p:nvSpPr>
        <p:spPr>
          <a:xfrm>
            <a:off x="163399" y="3320520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4000" dirty="0" smtClean="0">
                <a:latin typeface="Cooper Black"/>
                <a:cs typeface="Cooper Black"/>
              </a:rPr>
              <a:t>Prevención:</a:t>
            </a:r>
            <a:endParaRPr lang="es-ES" sz="4000" dirty="0" smtClean="0">
              <a:latin typeface="Cooper Black"/>
              <a:cs typeface="Cooper Black"/>
            </a:endParaRPr>
          </a:p>
        </p:txBody>
      </p:sp>
      <p:sp>
        <p:nvSpPr>
          <p:cNvPr id="9" name="Rectángulo 3"/>
          <p:cNvSpPr/>
          <p:nvPr/>
        </p:nvSpPr>
        <p:spPr>
          <a:xfrm>
            <a:off x="827584" y="418461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La prevención del delito debe darse en lugar de la represión. </a:t>
            </a:r>
            <a:endParaRPr lang="es-ES" dirty="0" smtClean="0">
              <a:latin typeface="Arial"/>
              <a:cs typeface="Arial"/>
            </a:endParaRPr>
          </a:p>
        </p:txBody>
      </p:sp>
      <p:cxnSp>
        <p:nvCxnSpPr>
          <p:cNvPr id="10" name="9 Conector angular"/>
          <p:cNvCxnSpPr>
            <a:endCxn id="7" idx="1"/>
          </p:cNvCxnSpPr>
          <p:nvPr/>
        </p:nvCxnSpPr>
        <p:spPr>
          <a:xfrm>
            <a:off x="3139709" y="2021244"/>
            <a:ext cx="1720323" cy="742367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rot="10800000" flipV="1">
            <a:off x="4519884" y="4028405"/>
            <a:ext cx="1564289" cy="618166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555777" y="3011474"/>
            <a:ext cx="5472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0" y="260648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4000" dirty="0" smtClean="0">
              <a:latin typeface="Cooper Black"/>
              <a:cs typeface="Cooper Black"/>
            </a:endParaRPr>
          </a:p>
          <a:p>
            <a:pPr algn="just"/>
            <a:r>
              <a:rPr lang="es-ES" sz="4000" dirty="0" smtClean="0">
                <a:latin typeface="Cooper Black"/>
                <a:cs typeface="Cooper Black"/>
              </a:rPr>
              <a:t>La medida de seguridad es más importante que la pena: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3131840" y="2278364"/>
            <a:ext cx="5112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/>
              <a:t>en vez de castigar es mejor prevenir. </a:t>
            </a:r>
            <a:r>
              <a:rPr lang="es-MX" dirty="0" smtClean="0"/>
              <a:t>Y, por tanto, aplicar las medidas de seguridad para evitar las penas</a:t>
            </a:r>
          </a:p>
          <a:p>
            <a:pPr algn="just"/>
            <a:r>
              <a:rPr lang="es-MX" dirty="0" smtClean="0"/>
              <a:t>Las medidas de seguridad se clasifican y se deben aplicar las mas adecuadas al caso concreto en virtud de la peligrosidad y caracterología  especifica del sujeto</a:t>
            </a:r>
            <a:endParaRPr lang="es-MX" dirty="0"/>
          </a:p>
        </p:txBody>
      </p:sp>
      <p:sp>
        <p:nvSpPr>
          <p:cNvPr id="9" name="Rectángulo 2"/>
          <p:cNvSpPr/>
          <p:nvPr/>
        </p:nvSpPr>
        <p:spPr>
          <a:xfrm>
            <a:off x="200633" y="3861048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4000" dirty="0" smtClean="0">
              <a:latin typeface="Cooper Black"/>
              <a:cs typeface="Cooper Black"/>
            </a:endParaRPr>
          </a:p>
          <a:p>
            <a:pPr algn="just"/>
            <a:r>
              <a:rPr lang="es-ES" sz="4000" dirty="0" smtClean="0">
                <a:latin typeface="Cooper Black"/>
                <a:cs typeface="Cooper Black"/>
              </a:rPr>
              <a:t>Clasificación de delincuentes:</a:t>
            </a:r>
            <a:endParaRPr lang="es-ES" sz="4000" dirty="0" smtClean="0">
              <a:latin typeface="Cooper Black"/>
              <a:cs typeface="Cooper Black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47664" y="5357824"/>
            <a:ext cx="4427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Debe realizarse una clasificación del de los delincuentes Con fundamento en su peligrosidad características sociales y psicológicas de las cuales existen diversas clasificaciones.</a:t>
            </a:r>
            <a:endParaRPr lang="es-MX" dirty="0"/>
          </a:p>
        </p:txBody>
      </p:sp>
      <p:cxnSp>
        <p:nvCxnSpPr>
          <p:cNvPr id="11" name="10 Conector angular"/>
          <p:cNvCxnSpPr/>
          <p:nvPr/>
        </p:nvCxnSpPr>
        <p:spPr>
          <a:xfrm rot="10800000" flipV="1">
            <a:off x="6208794" y="5357824"/>
            <a:ext cx="1152129" cy="738664"/>
          </a:xfrm>
          <a:prstGeom prst="bentConnector3">
            <a:avLst>
              <a:gd name="adj1" fmla="val 50000"/>
            </a:avLst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angular"/>
          <p:cNvCxnSpPr/>
          <p:nvPr/>
        </p:nvCxnSpPr>
        <p:spPr>
          <a:xfrm>
            <a:off x="1346745" y="2282098"/>
            <a:ext cx="1029663" cy="714854"/>
          </a:xfrm>
          <a:prstGeom prst="bentConnector3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2771800" y="2996952"/>
            <a:ext cx="5472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683568" y="1052736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 smtClean="0">
                <a:latin typeface="Cooper Black"/>
                <a:cs typeface="Cooper Black"/>
              </a:rPr>
              <a:t>Sustitutivos penales: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11760" y="1988840"/>
            <a:ext cx="56166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Los cuales se proponen como medio para evitar la abundancia y crueldad de las penas.</a:t>
            </a:r>
          </a:p>
          <a:p>
            <a:pPr algn="just"/>
            <a:r>
              <a:rPr lang="es-MX" dirty="0" smtClean="0"/>
              <a:t>Consideren ineficaces la penas y se plantean numerosos sustitutivos: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MX" dirty="0" smtClean="0"/>
              <a:t>Religiosos.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MX" dirty="0" smtClean="0"/>
              <a:t>Médicos.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MX" dirty="0" smtClean="0"/>
              <a:t>psicológicos,.</a:t>
            </a:r>
          </a:p>
          <a:p>
            <a:pPr marL="342900" indent="-342900" algn="just">
              <a:buFont typeface="+mj-lt"/>
              <a:buAutoNum type="alphaUcPeriod"/>
            </a:pPr>
            <a:r>
              <a:rPr lang="es-MX" dirty="0" smtClean="0"/>
              <a:t>Etc.</a:t>
            </a:r>
          </a:p>
          <a:p>
            <a:pPr algn="just"/>
            <a:endParaRPr lang="es-MX" dirty="0"/>
          </a:p>
        </p:txBody>
      </p:sp>
      <p:cxnSp>
        <p:nvCxnSpPr>
          <p:cNvPr id="13" name="12 Conector angular"/>
          <p:cNvCxnSpPr/>
          <p:nvPr/>
        </p:nvCxnSpPr>
        <p:spPr>
          <a:xfrm>
            <a:off x="1219847" y="1988840"/>
            <a:ext cx="975889" cy="754534"/>
          </a:xfrm>
          <a:prstGeom prst="bentConnector3">
            <a:avLst>
              <a:gd name="adj1" fmla="val 9444"/>
            </a:avLst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9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dirty="0">
                <a:latin typeface="Arial"/>
                <a:cs typeface="Arial"/>
              </a:rPr>
              <a:t>Amuchategui Requena, I. G. (2005). Derecho penal. </a:t>
            </a:r>
            <a:r>
              <a:rPr lang="es-MX" sz="2800" dirty="0" smtClean="0">
                <a:latin typeface="Arial"/>
                <a:cs typeface="Arial"/>
              </a:rPr>
              <a:t>México: </a:t>
            </a:r>
            <a:r>
              <a:rPr lang="es-MX" sz="2800" dirty="0">
                <a:latin typeface="Arial"/>
                <a:cs typeface="Arial"/>
              </a:rPr>
              <a:t>Oxford.</a:t>
            </a:r>
          </a:p>
          <a:p>
            <a:endParaRPr lang="es-MX" sz="2800" dirty="0">
              <a:latin typeface="Arial"/>
              <a:cs typeface="Arial"/>
            </a:endParaRPr>
          </a:p>
          <a:p>
            <a:r>
              <a:rPr lang="es-MX" sz="2800" dirty="0"/>
              <a:t> </a:t>
            </a:r>
          </a:p>
          <a:p>
            <a:endParaRPr lang="es-ES" sz="2800" dirty="0">
              <a:latin typeface="Arial"/>
              <a:cs typeface="Arial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620688"/>
            <a:ext cx="835267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scuela positiva.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Es necesario conocer los distintos panoramas referentes a la concepción que diversas corrientes tuvieron respecto de los problemas fundamentales que plantea el derecho penal, cuyo conocimiento es de vital importancia para entender las actuales figuras e instituciones  jurídico-penales, en este caso abordaremos los postulados de la positiva.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You need to know the different scenarios concerning the conception that different currents had respect for fundamental problems of criminal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law,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whose knowledge is vital to understand the current figures and legal-penal institutions, in this case we will address the principles of school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positive.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scuela positiva, delincuente, delito, pena, prevención, medida de seguridad y sustitutivos penales.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Positive school, criminal, crime, punishment, prevention, and criminal security measure substitutes.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692696"/>
            <a:ext cx="76328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Permite al alumno entender la función que tiene el derecho penal como contenedor del estado de policía  y estar en condiciones de responder a las preguntas: ¿ qué es el derecho penal? ; ¿bajo qué presupuestos puede requerirse la habilitación de la pena? ; ¿ cómo debe responder a éste requerimiento la agencia judicial competente?.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Nombre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 Escuelas penales.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VI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dentificará su íntima relación con la teoría de la norma y su problemática al aplicar al caso concreto la pena o medida de seguridad.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Escuelas penales.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1.3. Escuela positiva.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n la presente exposición, estableceremos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los postulados de la escuela positiva para entender las actuales figuras e instituciones jurídico-penales en nuestro país.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Cooper Black" panose="0208090404030B020404" pitchFamily="18" charset="0"/>
                <a:cs typeface="Arial" pitchFamily="34" charset="0"/>
              </a:rPr>
              <a:t>E</a:t>
            </a:r>
            <a:r>
              <a:rPr lang="es-MX" sz="2800" b="1" dirty="0" smtClean="0">
                <a:latin typeface="Cooper Black" panose="0208090404030B020404" pitchFamily="18" charset="0"/>
                <a:cs typeface="Arial" pitchFamily="34" charset="0"/>
              </a:rPr>
              <a:t>scuela positiva.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Surge como reacción a la escuela clásica y se fundamenta en bases científicas que corresponden a las ciencias naturales.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03648" y="2636912"/>
            <a:ext cx="66247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b="1" dirty="0" smtClean="0">
                <a:latin typeface="Cooper Black" panose="0208090404030B020404" pitchFamily="18" charset="0"/>
                <a:cs typeface="Arial" panose="020B0604020202020204" pitchFamily="34" charset="0"/>
              </a:rPr>
              <a:t>Principales seguidores.</a:t>
            </a:r>
          </a:p>
          <a:p>
            <a:endParaRPr lang="es-MX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Enrico Ferri,</a:t>
            </a:r>
          </a:p>
          <a:p>
            <a:pPr marL="514350" indent="-514350">
              <a:buFont typeface="+mj-lt"/>
              <a:buAutoNum type="alphaUcPeriod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Rafael Garófalo.</a:t>
            </a:r>
          </a:p>
          <a:p>
            <a:pPr marL="514350" indent="-514350">
              <a:buFont typeface="+mj-lt"/>
              <a:buAutoNum type="alphaUcPeriod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César Lombroso.</a:t>
            </a:r>
          </a:p>
          <a:p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4000" b="1" dirty="0" smtClean="0">
                <a:latin typeface="Cooper Black" panose="0208090404030B020404" pitchFamily="18" charset="0"/>
                <a:cs typeface="Arial" pitchFamily="34" charset="0"/>
              </a:rPr>
              <a:t>Postulados de la e</a:t>
            </a:r>
            <a:r>
              <a:rPr lang="es-MX" sz="4000" b="1" dirty="0" smtClean="0">
                <a:latin typeface="Cooper Black" panose="0208090404030B020404" pitchFamily="18" charset="0"/>
                <a:cs typeface="Arial" pitchFamily="34" charset="0"/>
              </a:rPr>
              <a:t>scuela positiva</a:t>
            </a:r>
            <a:r>
              <a:rPr lang="es-MX" sz="3200" b="1" dirty="0" smtClean="0">
                <a:latin typeface="Cooper Black" panose="0208090404030B020404" pitchFamily="18" charset="0"/>
                <a:cs typeface="Arial" pitchFamily="34" charset="0"/>
              </a:rPr>
              <a:t>.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Es lo sobresaliente de las conclusiones concretas a que llegaron sus seguidores, pues en ellos se resume su postura y filosofía.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Constituyen la negación de los señalados por la clásica.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2"/>
          <p:cNvSpPr/>
          <p:nvPr/>
        </p:nvSpPr>
        <p:spPr>
          <a:xfrm>
            <a:off x="480074" y="548680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latin typeface="Cooper Black"/>
                <a:cs typeface="Cooper Black"/>
              </a:rPr>
              <a:t>Principales postulados:</a:t>
            </a:r>
            <a:endParaRPr lang="es-ES" sz="4000" dirty="0" smtClean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29118" y="2348880"/>
            <a:ext cx="8614881" cy="44012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Niega el libre albedrio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Responsabilidad social.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delincuente, punto central.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método  inductivo.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pena es proporcional al estado peligroso.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Prevención.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medida de seguridad es mas importante que la pena.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delincuentes.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lphaUcPeriod"/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Sustitutivos penales.</a:t>
            </a:r>
          </a:p>
          <a:p>
            <a:pPr marL="514350" indent="-514350" algn="just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UcPeriod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/>
          <p:cNvSpPr/>
          <p:nvPr/>
        </p:nvSpPr>
        <p:spPr>
          <a:xfrm>
            <a:off x="539552" y="2348880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Arial"/>
                <a:cs typeface="Arial"/>
              </a:rPr>
              <a:t>Afirma que el hombre no escoge libre y conscientemente el mal sobre el bien; puesto que es un ente natural y, en algunos casos con anormalidades que evitan su sano y libre discernimien</a:t>
            </a:r>
            <a:r>
              <a:rPr lang="es-ES" dirty="0" smtClean="0">
                <a:latin typeface="Arial"/>
                <a:cs typeface="Arial"/>
              </a:rPr>
              <a:t>to, no puede elegir.  </a:t>
            </a:r>
            <a:r>
              <a:rPr lang="es-ES" dirty="0" smtClean="0">
                <a:latin typeface="Arial"/>
                <a:cs typeface="Arial"/>
              </a:rPr>
              <a:t>.</a:t>
            </a:r>
            <a:endParaRPr lang="es-ES" dirty="0" smtClean="0">
              <a:latin typeface="Arial"/>
              <a:cs typeface="Arial"/>
            </a:endParaRPr>
          </a:p>
          <a:p>
            <a:pPr marL="342900" indent="-342900" algn="just">
              <a:buFont typeface="+mj-lt"/>
              <a:buAutoNum type="alphaUcPeriod"/>
            </a:pPr>
            <a:endParaRPr lang="es-ES" dirty="0">
              <a:latin typeface="Arial"/>
              <a:cs typeface="Arial"/>
            </a:endParaRPr>
          </a:p>
          <a:p>
            <a:pPr algn="just"/>
            <a:endParaRPr lang="es-ES" dirty="0" smtClean="0">
              <a:latin typeface="Arial"/>
              <a:cs typeface="Arial"/>
            </a:endParaRPr>
          </a:p>
        </p:txBody>
      </p:sp>
      <p:sp>
        <p:nvSpPr>
          <p:cNvPr id="8" name="Rectángulo 2"/>
          <p:cNvSpPr/>
          <p:nvPr/>
        </p:nvSpPr>
        <p:spPr>
          <a:xfrm>
            <a:off x="0" y="936963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>
                <a:latin typeface="Cooper Black"/>
                <a:cs typeface="Cooper Black"/>
              </a:rPr>
              <a:t>Niega el libre </a:t>
            </a:r>
            <a:r>
              <a:rPr lang="es-ES" sz="4000" dirty="0" smtClean="0">
                <a:latin typeface="Cooper Black"/>
                <a:cs typeface="Cooper Black"/>
              </a:rPr>
              <a:t>albedrio:</a:t>
            </a:r>
            <a:endParaRPr lang="es-ES" sz="4000" dirty="0">
              <a:latin typeface="Cooper Black"/>
              <a:cs typeface="Cooper Black"/>
            </a:endParaRPr>
          </a:p>
          <a:p>
            <a:pPr algn="ctr"/>
            <a:r>
              <a:rPr lang="es-ES" sz="4000" dirty="0" smtClean="0">
                <a:latin typeface="Cooper Black"/>
                <a:cs typeface="Cooper Black"/>
              </a:rPr>
              <a:t> </a:t>
            </a:r>
            <a:endParaRPr lang="es-ES" sz="4000" dirty="0" smtClean="0">
              <a:latin typeface="Cooper Black"/>
              <a:cs typeface="Cooper Black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868144" y="3068960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Al respecto cabe destacar la influencia de </a:t>
            </a:r>
            <a:r>
              <a:rPr lang="es-MX" b="1" dirty="0" smtClean="0"/>
              <a:t>César Lombroso </a:t>
            </a:r>
            <a:r>
              <a:rPr lang="es-MX" dirty="0" smtClean="0"/>
              <a:t>con sus estudios médicos y antropológicos que dieron origen a la </a:t>
            </a:r>
            <a:r>
              <a:rPr lang="es-MX" b="1" dirty="0" smtClean="0"/>
              <a:t>teoría del delincuente nato.</a:t>
            </a:r>
            <a:endParaRPr lang="es-MX" b="1" dirty="0"/>
          </a:p>
        </p:txBody>
      </p:sp>
      <p:cxnSp>
        <p:nvCxnSpPr>
          <p:cNvPr id="10" name="9 Conector angular"/>
          <p:cNvCxnSpPr/>
          <p:nvPr/>
        </p:nvCxnSpPr>
        <p:spPr>
          <a:xfrm>
            <a:off x="4788025" y="2625878"/>
            <a:ext cx="1080121" cy="877166"/>
          </a:xfrm>
          <a:prstGeom prst="bentConnector3">
            <a:avLst>
              <a:gd name="adj1" fmla="val 50000"/>
            </a:avLst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5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</TotalTime>
  <Words>804</Words>
  <Application>Microsoft Office PowerPoint</Application>
  <PresentationFormat>Presentación en pantalla (4:3)</PresentationFormat>
  <Paragraphs>112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Acer</cp:lastModifiedBy>
  <cp:revision>44</cp:revision>
  <dcterms:created xsi:type="dcterms:W3CDTF">2012-08-07T16:35:15Z</dcterms:created>
  <dcterms:modified xsi:type="dcterms:W3CDTF">2014-03-24T20:41:36Z</dcterms:modified>
</cp:coreProperties>
</file>